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4004F0-4A1E-44DF-9E85-FD5A909BFE5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6A1048-143D-4C23-96F9-8983A0B9A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UNESCO Madanjeet Centre for Development Studies and Regional Cooperation (UMCDSRC)</a:t>
            </a:r>
            <a:endParaRPr lang="en-US" dirty="0"/>
          </a:p>
        </p:txBody>
      </p:sp>
      <p:pic>
        <p:nvPicPr>
          <p:cNvPr id="6" name="Picture 2" descr="C:\Users\Pc\Desktop\amb. madanjeet singh 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657600"/>
            <a:ext cx="3657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i="1" u="sng" dirty="0" smtClean="0"/>
              <a:t>Shortcomings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Lack of Visiting Faculty/Fellowships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746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Demand for visiting fellowships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676400"/>
            <a:ext cx="4041775" cy="1295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Visiting faculty from other </a:t>
            </a:r>
            <a:r>
              <a:rPr lang="en-US" sz="1800" dirty="0" err="1" smtClean="0"/>
              <a:t>saf</a:t>
            </a:r>
            <a:r>
              <a:rPr lang="en-US" sz="1800" dirty="0" smtClean="0"/>
              <a:t> institutions would bring in new insights and promote  sharing of experiences</a:t>
            </a:r>
            <a:endParaRPr lang="en-US" sz="1800" dirty="0"/>
          </a:p>
        </p:txBody>
      </p:sp>
      <p:pic>
        <p:nvPicPr>
          <p:cNvPr id="9218" name="Picture 2" descr="C:\Users\Pc\Desktop\DSC_00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3733800"/>
            <a:ext cx="4041775" cy="2362200"/>
          </a:xfrm>
          <a:prstGeom prst="rect">
            <a:avLst/>
          </a:prstGeom>
          <a:noFill/>
        </p:spPr>
      </p:pic>
      <p:pic>
        <p:nvPicPr>
          <p:cNvPr id="9219" name="Picture 3" descr="C:\Users\Pc\Desktop\DSC_06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4040188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Chapters are not sending bright students</a:t>
            </a:r>
          </a:p>
          <a:p>
            <a:pPr algn="just"/>
            <a:r>
              <a:rPr lang="en-US" dirty="0" smtClean="0"/>
              <a:t>Challenge of making the stipend and fees uniform in all Institutions as individual countries have different systems</a:t>
            </a:r>
          </a:p>
          <a:p>
            <a:r>
              <a:rPr lang="en-US" dirty="0" smtClean="0"/>
              <a:t>Students do not bring in basic requirement even when clear information given </a:t>
            </a:r>
          </a:p>
          <a:p>
            <a:r>
              <a:rPr lang="en-US" dirty="0" smtClean="0"/>
              <a:t>Experience that with the progress of the course, expenses starts going down than going up (ex. 2012-13-14)</a:t>
            </a:r>
          </a:p>
          <a:p>
            <a:r>
              <a:rPr lang="en-US" dirty="0" smtClean="0"/>
              <a:t>We are not enrolling new scholars in 1</a:t>
            </a:r>
            <a:r>
              <a:rPr lang="en-US" baseline="30000" dirty="0" smtClean="0"/>
              <a:t>st</a:t>
            </a:r>
            <a:r>
              <a:rPr lang="en-US" dirty="0" smtClean="0"/>
              <a:t> year because </a:t>
            </a:r>
            <a:r>
              <a:rPr lang="en-US" dirty="0" err="1" smtClean="0"/>
              <a:t>MoU</a:t>
            </a:r>
            <a:r>
              <a:rPr lang="en-US" dirty="0" smtClean="0"/>
              <a:t> period finishes in two years.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c\Desktop\DSCN79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noFill/>
        </p:spPr>
      </p:pic>
      <p:pic>
        <p:nvPicPr>
          <p:cNvPr id="1027" name="Picture 3" descr="C:\Users\Pc\Desktop\DSC_00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4040188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Generation!</a:t>
            </a:r>
            <a:endParaRPr lang="en-US" sz="3200" dirty="0"/>
          </a:p>
        </p:txBody>
      </p:sp>
      <p:pic>
        <p:nvPicPr>
          <p:cNvPr id="1026" name="Picture 2" descr="C:\Users\Pc\Desktop\Ming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48797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6 SAF scholars are studying 4 years of bachelors in development studies and regional cooperation</a:t>
            </a:r>
          </a:p>
          <a:p>
            <a:r>
              <a:rPr lang="en-US" dirty="0" smtClean="0"/>
              <a:t>Kathmandu University is a reputed university of Nepal. There are 300 more Nepali students studying the same course alongside to the SAF scholars</a:t>
            </a:r>
          </a:p>
          <a:p>
            <a:r>
              <a:rPr lang="en-US" dirty="0" smtClean="0"/>
              <a:t>A good local environment and a friendly visa regime of Nepal is a plus point for the 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Course Structure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2800" dirty="0" smtClean="0"/>
              <a:t>Involves participatory approach and a lot of field visits</a:t>
            </a:r>
          </a:p>
          <a:p>
            <a:pPr>
              <a:buFontTx/>
              <a:buChar char="-"/>
            </a:pPr>
            <a:r>
              <a:rPr lang="en-US" sz="2800" dirty="0" smtClean="0"/>
              <a:t>- Faculty are regular Professors of the KU.</a:t>
            </a:r>
          </a:p>
          <a:p>
            <a:pPr>
              <a:buFontTx/>
              <a:buChar char="-"/>
            </a:pPr>
            <a:r>
              <a:rPr lang="en-US" sz="2800" dirty="0" smtClean="0"/>
              <a:t>At the end of the course, students will be awarded certificate from the University</a:t>
            </a:r>
            <a:endParaRPr lang="en-US" sz="2800" dirty="0"/>
          </a:p>
        </p:txBody>
      </p:sp>
      <p:pic>
        <p:nvPicPr>
          <p:cNvPr id="1026" name="Picture 2" descr="C:\Users\Pc\Desktop\1480535_656164761088366_1317491778_n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04800"/>
            <a:ext cx="5334000" cy="586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SAF scholars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Atul Baluni (India)</a:t>
            </a:r>
          </a:p>
          <a:p>
            <a:r>
              <a:rPr lang="en-US" b="1" dirty="0" smtClean="0"/>
              <a:t>Sahan Chathuranga (Sri Lanka)</a:t>
            </a:r>
          </a:p>
          <a:p>
            <a:r>
              <a:rPr lang="en-US" b="1" dirty="0" smtClean="0"/>
              <a:t>Tshering </a:t>
            </a:r>
            <a:r>
              <a:rPr lang="en-US" b="1" dirty="0" err="1" smtClean="0"/>
              <a:t>Dema</a:t>
            </a:r>
            <a:r>
              <a:rPr lang="en-US" b="1" dirty="0" smtClean="0"/>
              <a:t> (Bhutan)</a:t>
            </a:r>
          </a:p>
          <a:p>
            <a:r>
              <a:rPr lang="en-US" b="1" dirty="0" err="1" smtClean="0"/>
              <a:t>Bodipreo</a:t>
            </a:r>
            <a:r>
              <a:rPr lang="en-US" b="1" dirty="0" smtClean="0"/>
              <a:t> </a:t>
            </a:r>
            <a:r>
              <a:rPr lang="en-US" b="1" dirty="0" err="1" smtClean="0"/>
              <a:t>Tongchongya</a:t>
            </a:r>
            <a:r>
              <a:rPr lang="en-US" b="1" dirty="0" smtClean="0"/>
              <a:t> (Bangladesh)</a:t>
            </a:r>
          </a:p>
          <a:p>
            <a:r>
              <a:rPr lang="en-US" b="1" dirty="0" smtClean="0"/>
              <a:t>Urishna Shakya (Nepal)</a:t>
            </a:r>
          </a:p>
          <a:p>
            <a:r>
              <a:rPr lang="en-US" b="1" dirty="0" smtClean="0"/>
              <a:t>Santosh Pandey (Nepal)</a:t>
            </a:r>
            <a:endParaRPr lang="en-US" b="1" dirty="0"/>
          </a:p>
        </p:txBody>
      </p:sp>
      <p:pic>
        <p:nvPicPr>
          <p:cNvPr id="2050" name="Picture 2" descr="C:\Users\Pc\Desktop\student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362200"/>
            <a:ext cx="404177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Salient Features of the Course </a:t>
            </a:r>
            <a:endParaRPr lang="en-US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124200" cy="46021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100" b="1" dirty="0" smtClean="0"/>
              <a:t>SAF scholars participate in regional events and conferences; thereby get to know the value of regional cooperation in South Asia</a:t>
            </a:r>
          </a:p>
          <a:p>
            <a:pPr algn="just"/>
            <a:endParaRPr lang="en-US" sz="2100" b="1" dirty="0" smtClean="0"/>
          </a:p>
          <a:p>
            <a:pPr algn="just"/>
            <a:r>
              <a:rPr lang="en-US" sz="2100" b="1" dirty="0" smtClean="0"/>
              <a:t>No other Institution in Nepal has students from other SAARC nations studying the same course in the same college with local students</a:t>
            </a:r>
          </a:p>
          <a:p>
            <a:pPr algn="just"/>
            <a:endParaRPr lang="en-US" sz="2100" b="1" dirty="0" smtClean="0"/>
          </a:p>
          <a:p>
            <a:pPr algn="just"/>
            <a:r>
              <a:rPr lang="en-US" sz="2100" b="1" dirty="0" smtClean="0"/>
              <a:t>They value the scholarships provided by the SAF and are submitting regular progress reports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2" descr="C:\Users\Pc\Desktop\DSC_05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932" y="914400"/>
            <a:ext cx="4039985" cy="472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 to </a:t>
            </a:r>
            <a:r>
              <a:rPr lang="en-US" dirty="0" err="1" smtClean="0"/>
              <a:t>Lumbini</a:t>
            </a:r>
            <a:r>
              <a:rPr lang="en-US" dirty="0" smtClean="0"/>
              <a:t>, </a:t>
            </a:r>
            <a:r>
              <a:rPr lang="en-US" dirty="0" err="1" smtClean="0"/>
              <a:t>Bhaktapur</a:t>
            </a:r>
            <a:r>
              <a:rPr lang="en-US" dirty="0" smtClean="0"/>
              <a:t> and other UNESCO Heritage Sites</a:t>
            </a:r>
            <a:endParaRPr lang="en-US" dirty="0"/>
          </a:p>
        </p:txBody>
      </p:sp>
      <p:pic>
        <p:nvPicPr>
          <p:cNvPr id="5123" name="Picture 3" descr="C:\Users\Pc\Desktop\IMG_21223523289901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4038600" cy="3733800"/>
          </a:xfrm>
          <a:prstGeom prst="rect">
            <a:avLst/>
          </a:prstGeom>
          <a:noFill/>
        </p:spPr>
      </p:pic>
      <p:pic>
        <p:nvPicPr>
          <p:cNvPr id="5124" name="Picture 4" descr="C:\$Recycle.Bin\S-1-5-21-4207575600-1010621411-1922420668-1000\$RRNLYW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1"/>
            <a:ext cx="4038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Hostel Facility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Pc\Desktop\CIMG00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3736975" cy="3886200"/>
          </a:xfrm>
          <a:prstGeom prst="rect">
            <a:avLst/>
          </a:prstGeom>
          <a:noFill/>
        </p:spPr>
      </p:pic>
      <p:pic>
        <p:nvPicPr>
          <p:cNvPr id="6147" name="Picture 3" descr="C:\Users\Pc\Desktop\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3886200" cy="3763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Alumni of Other SAF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Nepal has a maximum no. of SAF alumni from ALL SAF Institutions of Excellence</a:t>
            </a:r>
          </a:p>
          <a:p>
            <a:r>
              <a:rPr lang="en-US" sz="2400" b="1" dirty="0" smtClean="0"/>
              <a:t>They are connected in the wider network of SAF alumni through the social media</a:t>
            </a:r>
          </a:p>
          <a:p>
            <a:r>
              <a:rPr lang="en-US" sz="2400" b="1" dirty="0" smtClean="0"/>
              <a:t>Greater need to establish a formal  mechanism to regularly interact with them and help them in career</a:t>
            </a:r>
          </a:p>
          <a:p>
            <a:endParaRPr lang="en-US" sz="2000" dirty="0"/>
          </a:p>
        </p:txBody>
      </p:sp>
      <p:pic>
        <p:nvPicPr>
          <p:cNvPr id="7170" name="Picture 2" descr="C:\Users\Pc\Desktop\SAM_0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648200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 of SAF Alumni in Nepal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They are working in the media, colleges, and NGOs</a:t>
            </a:r>
          </a:p>
          <a:p>
            <a:r>
              <a:rPr lang="en-US" sz="2000" dirty="0" smtClean="0"/>
              <a:t>One Under Secretary in the Nepal Government</a:t>
            </a:r>
          </a:p>
          <a:p>
            <a:r>
              <a:rPr lang="en-US" sz="2000" dirty="0" smtClean="0"/>
              <a:t>Most Chennai graduates are in the media and also Nepal correspondents of various international newspapers.</a:t>
            </a:r>
          </a:p>
          <a:p>
            <a:r>
              <a:rPr lang="en-US" sz="2000" dirty="0" smtClean="0"/>
              <a:t>Lahore graduates are mostly abroad</a:t>
            </a:r>
          </a:p>
          <a:p>
            <a:r>
              <a:rPr lang="en-US" sz="2000" dirty="0" smtClean="0"/>
              <a:t>Pondicherry graduates wish to pursue their </a:t>
            </a:r>
            <a:r>
              <a:rPr lang="en-US" sz="2000" dirty="0" err="1" smtClean="0"/>
              <a:t>M.Phil</a:t>
            </a:r>
            <a:r>
              <a:rPr lang="en-US" sz="2000" dirty="0" smtClean="0"/>
              <a:t> and </a:t>
            </a:r>
            <a:r>
              <a:rPr lang="en-US" sz="2000" dirty="0" err="1" smtClean="0"/>
              <a:t>Ph.d</a:t>
            </a: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194" name="Picture 2" descr="C:\Users\Pc\Desktop\Pondicherry alum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038600" cy="449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408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             UNESCO Madanjeet Centre for Development Studies and Regional Cooperation (UMCDSRC)</vt:lpstr>
      <vt:lpstr>Background</vt:lpstr>
      <vt:lpstr>Course Structure</vt:lpstr>
      <vt:lpstr>Current SAF scholars</vt:lpstr>
      <vt:lpstr>Salient Features of the Course </vt:lpstr>
      <vt:lpstr>Visit to Lumbini, Bhaktapur and other UNESCO Heritage Sites</vt:lpstr>
      <vt:lpstr>Hostel Facility</vt:lpstr>
      <vt:lpstr>Alumni of Other SAF Institutions</vt:lpstr>
      <vt:lpstr>Current Status of SAF Alumni in Nepal</vt:lpstr>
      <vt:lpstr>Shortcomings Lack of Visiting Faculty/Fellowships</vt:lpstr>
      <vt:lpstr>Shortcomings-II</vt:lpstr>
      <vt:lpstr>Other Activities</vt:lpstr>
      <vt:lpstr>New Generation!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Madanjeet Centre for Development Studies and Regional Cooperation (UMCDSRC)</dc:title>
  <dc:creator>Pc</dc:creator>
  <cp:lastModifiedBy>Sunil Binjola</cp:lastModifiedBy>
  <cp:revision>43</cp:revision>
  <dcterms:created xsi:type="dcterms:W3CDTF">2014-11-15T16:38:27Z</dcterms:created>
  <dcterms:modified xsi:type="dcterms:W3CDTF">2014-11-22T09:41:42Z</dcterms:modified>
</cp:coreProperties>
</file>